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lacial Indifference Bold" charset="1" panose="00000800000000000000"/>
      <p:regular r:id="rId21"/>
    </p:embeddedFont>
    <p:embeddedFont>
      <p:font typeface="Glacial Indifference" charset="1" panose="00000000000000000000"/>
      <p:regular r:id="rId22"/>
    </p:embeddedFont>
    <p:embeddedFont>
      <p:font typeface="Lovelo" charset="1" panose="02000000000000000000"/>
      <p:regular r:id="rId23"/>
    </p:embeddedFont>
    <p:embeddedFont>
      <p:font typeface="DM Sans" charset="1" panose="00000000000000000000"/>
      <p:regular r:id="rId24"/>
    </p:embeddedFont>
    <p:embeddedFont>
      <p:font typeface="DM Sans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anva.com/design/DAGZqX2esLM/ERF4i8gIP5XhzvKqM1ba9Q/edit?utm_content=DAGZqX2esLM&amp;utm_campaign=designshare&amp;utm_medium=link2&amp;utm_source=sharebutton" TargetMode="External" Type="http://schemas.openxmlformats.org/officeDocument/2006/relationships/hyperlink"/><Relationship Id="rId3" Target="https://creativecommons.org/licenses/by-nc-nd/4.0/?ref=chooser-v1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https://padlet.com/aliciasmilee27/weekly-calendar-practicing-present-simple-and-continuous-29h9vbr5w9p9f7c7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11" Target="../media/image7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4.png" Type="http://schemas.openxmlformats.org/officeDocument/2006/relationships/image"/><Relationship Id="rId17" Target="../media/image5.sv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12.png" Type="http://schemas.openxmlformats.org/officeDocument/2006/relationships/image"/><Relationship Id="rId20" Target="../media/image26.sv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29208"/>
            <a:ext cx="16230600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[24SP97IN002] Formació específica d'acreditació en competència digital docent: nivell B1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127442"/>
            <a:ext cx="16230600" cy="2328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Alicia De La Rasilla Ramírez</a:t>
            </a:r>
          </a:p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u="sng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2" tooltip="https://www.canva.com/design/DAGZqX2esLM/ERF4i8gIP5XhzvKqM1ba9Q/edit?utm_content=DAGZqX2esLM&amp;utm_campaign=designshare&amp;utm_medium=link2&amp;utm_source=sharebutton"/>
              </a:rPr>
              <a:t>WHAT ACTIVITIES YOU DO DURING THE WEEK? </a:t>
            </a:r>
            <a:r>
              <a:rPr lang="en-US" sz="39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© 2024 by Alicia De La Rasilla is licensed under </a:t>
            </a:r>
            <a:r>
              <a:rPr lang="en-US" sz="3900" u="sng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3" tooltip="https://creativecommons.org/licenses/by-nc-nd/4.0/?ref=chooser-v1"/>
              </a:rPr>
              <a:t>CC BY-NC-ND 4.0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5921" t="-19963" r="-2837" b="-1996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7747" y="4583727"/>
            <a:ext cx="2912507" cy="5143500"/>
          </a:xfrm>
          <a:custGeom>
            <a:avLst/>
            <a:gdLst/>
            <a:ahLst/>
            <a:cxnLst/>
            <a:rect r="r" b="b" t="t" l="l"/>
            <a:pathLst>
              <a:path h="5143500" w="2912507">
                <a:moveTo>
                  <a:pt x="0" y="0"/>
                </a:moveTo>
                <a:lnTo>
                  <a:pt x="2912506" y="0"/>
                </a:lnTo>
                <a:lnTo>
                  <a:pt x="291250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6230600" cy="329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80"/>
              </a:lnSpc>
            </a:pPr>
            <a:r>
              <a:rPr lang="en-US" sz="10299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when do we use the </a:t>
            </a:r>
            <a:r>
              <a:rPr lang="en-US" b="true" sz="10299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Present continuous?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5921" t="-19963" r="-2837" b="-199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6550" y="3044467"/>
            <a:ext cx="15934899" cy="5436337"/>
            <a:chOff x="0" y="0"/>
            <a:chExt cx="4196846" cy="1431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96846" cy="1431792"/>
            </a:xfrm>
            <a:custGeom>
              <a:avLst/>
              <a:gdLst/>
              <a:ahLst/>
              <a:cxnLst/>
              <a:rect r="r" b="b" t="t" l="l"/>
              <a:pathLst>
                <a:path h="1431792" w="4196846">
                  <a:moveTo>
                    <a:pt x="0" y="0"/>
                  </a:moveTo>
                  <a:lnTo>
                    <a:pt x="4196846" y="0"/>
                  </a:lnTo>
                  <a:lnTo>
                    <a:pt x="4196846" y="1431792"/>
                  </a:lnTo>
                  <a:lnTo>
                    <a:pt x="0" y="1431792"/>
                  </a:lnTo>
                  <a:close/>
                </a:path>
              </a:pathLst>
            </a:custGeom>
            <a:solidFill>
              <a:srgbClr val="9E1215">
                <a:alpha val="7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196846" cy="1479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4212581" y="5143500"/>
            <a:ext cx="3161193" cy="4783646"/>
          </a:xfrm>
          <a:custGeom>
            <a:avLst/>
            <a:gdLst/>
            <a:ahLst/>
            <a:cxnLst/>
            <a:rect r="r" b="b" t="t" l="l"/>
            <a:pathLst>
              <a:path h="4783646" w="3161193">
                <a:moveTo>
                  <a:pt x="3161193" y="0"/>
                </a:moveTo>
                <a:lnTo>
                  <a:pt x="0" y="0"/>
                </a:lnTo>
                <a:lnTo>
                  <a:pt x="0" y="4783646"/>
                </a:lnTo>
                <a:lnTo>
                  <a:pt x="3161193" y="4783646"/>
                </a:lnTo>
                <a:lnTo>
                  <a:pt x="31611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233189"/>
            <a:ext cx="16230600" cy="730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5579" indent="-457790" lvl="1">
              <a:lnSpc>
                <a:spcPts val="5937"/>
              </a:lnSpc>
              <a:buFont typeface="Arial"/>
              <a:buChar char="•"/>
            </a:pPr>
            <a:r>
              <a:rPr lang="en-US" sz="42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Actions happening now. Ex: I'm listening to music at the moment.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17953"/>
            <a:ext cx="13440447" cy="148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5579" indent="-457790" lvl="1">
              <a:lnSpc>
                <a:spcPts val="5937"/>
              </a:lnSpc>
              <a:buFont typeface="Arial"/>
              <a:buChar char="•"/>
            </a:pPr>
            <a:r>
              <a:rPr lang="en-US" sz="42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Future arrangements. Ex: I'm meeting my friend on Saturday.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607834"/>
            <a:ext cx="13183881" cy="148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5579" indent="-457790" lvl="1">
              <a:lnSpc>
                <a:spcPts val="5937"/>
              </a:lnSpc>
              <a:buFont typeface="Arial"/>
              <a:buChar char="•"/>
            </a:pPr>
            <a:r>
              <a:rPr lang="en-US" sz="42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Temporary states. Ex: She's staying at a hotel this week.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8797" y="1375611"/>
            <a:ext cx="17259300" cy="1152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6"/>
              </a:lnSpc>
            </a:pPr>
            <a:r>
              <a:rPr lang="en-US" sz="6740">
                <a:solidFill>
                  <a:srgbClr val="FFDE5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 use the present continuous to talk about...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5921" t="-19963" r="-2837" b="-19963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784736" y="2506838"/>
          <a:ext cx="11912351" cy="6751462"/>
        </p:xfrm>
        <a:graphic>
          <a:graphicData uri="http://schemas.openxmlformats.org/drawingml/2006/table">
            <a:tbl>
              <a:tblPr/>
              <a:tblGrid>
                <a:gridCol w="3967740"/>
                <a:gridCol w="7944612"/>
              </a:tblGrid>
              <a:tr h="15729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17391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15729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18664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true" flipV="false" rot="0">
            <a:off x="742950" y="4397558"/>
            <a:ext cx="3756036" cy="4504991"/>
          </a:xfrm>
          <a:custGeom>
            <a:avLst/>
            <a:gdLst/>
            <a:ahLst/>
            <a:cxnLst/>
            <a:rect r="r" b="b" t="t" l="l"/>
            <a:pathLst>
              <a:path h="4504991" w="3756036">
                <a:moveTo>
                  <a:pt x="3756036" y="0"/>
                </a:moveTo>
                <a:lnTo>
                  <a:pt x="0" y="0"/>
                </a:lnTo>
                <a:lnTo>
                  <a:pt x="0" y="4504990"/>
                </a:lnTo>
                <a:lnTo>
                  <a:pt x="3756036" y="4504990"/>
                </a:lnTo>
                <a:lnTo>
                  <a:pt x="375603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3833" y="1032368"/>
            <a:ext cx="15773255" cy="137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560"/>
              </a:lnSpc>
            </a:pPr>
            <a:r>
              <a:rPr lang="en-US" b="true" sz="9600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Present continuous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49720" y="2545016"/>
            <a:ext cx="2800744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 am playing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15862" y="2985587"/>
            <a:ext cx="3405359" cy="66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3827">
                <a:solidFill>
                  <a:srgbClr val="D9430F"/>
                </a:solidFill>
                <a:latin typeface="Lovelo"/>
                <a:ea typeface="Lovelo"/>
                <a:cs typeface="Lovelo"/>
                <a:sym typeface="Lovelo"/>
              </a:rPr>
              <a:t>Positive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15862" y="4745748"/>
            <a:ext cx="3405359" cy="66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3827">
                <a:solidFill>
                  <a:srgbClr val="D9430F"/>
                </a:solidFill>
                <a:latin typeface="Lovelo"/>
                <a:ea typeface="Lovelo"/>
                <a:cs typeface="Lovelo"/>
                <a:sym typeface="Lovelo"/>
              </a:rPr>
              <a:t>negative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15862" y="6398911"/>
            <a:ext cx="3405359" cy="66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3827">
                <a:solidFill>
                  <a:srgbClr val="D9430F"/>
                </a:solidFill>
                <a:latin typeface="Lovelo"/>
                <a:ea typeface="Lovelo"/>
                <a:cs typeface="Lovelo"/>
                <a:sym typeface="Lovelo"/>
              </a:rPr>
              <a:t>questions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15862" y="7718869"/>
            <a:ext cx="3405359" cy="134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3827">
                <a:solidFill>
                  <a:srgbClr val="D9430F"/>
                </a:solidFill>
                <a:latin typeface="Lovelo"/>
                <a:ea typeface="Lovelo"/>
                <a:cs typeface="Lovelo"/>
                <a:sym typeface="Lovelo"/>
              </a:rPr>
              <a:t>short answers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9720" y="3023687"/>
            <a:ext cx="3840512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you/ we/ they are playing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1078692" y="3861966"/>
            <a:ext cx="1343487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9449720" y="3478545"/>
            <a:ext cx="3840512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he/ she/ it is playing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49720" y="4192147"/>
            <a:ext cx="2800744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I'm not playing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49720" y="4670817"/>
            <a:ext cx="4208812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you/ we/ they aren´t playing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49720" y="5149488"/>
            <a:ext cx="3840512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he/ she/ it isn't playing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10740912" y="6339280"/>
            <a:ext cx="528488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9449720" y="5932047"/>
            <a:ext cx="2800744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 I playing?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12550554" y="6794138"/>
            <a:ext cx="528488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9449720" y="6410717"/>
            <a:ext cx="4208812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Are you/ we/ they playing?</a:t>
            </a:r>
          </a:p>
        </p:txBody>
      </p:sp>
      <p:sp>
        <p:nvSpPr>
          <p:cNvPr name="AutoShape 21" id="21"/>
          <p:cNvSpPr/>
          <p:nvPr/>
        </p:nvSpPr>
        <p:spPr>
          <a:xfrm rot="0">
            <a:off x="11946745" y="7272809"/>
            <a:ext cx="528488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9449720" y="6889388"/>
            <a:ext cx="3840512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 he/ she/ it  playing?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49720" y="7714256"/>
            <a:ext cx="3257944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Yes, I am/ No, I'm not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49720" y="8192926"/>
            <a:ext cx="4208812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Yes, we are/ No, we aren´t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49720" y="8671597"/>
            <a:ext cx="3840512" cy="4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5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Yes, she is/ No, she isn´t</a:t>
            </a:r>
          </a:p>
        </p:txBody>
      </p:sp>
      <p:sp>
        <p:nvSpPr>
          <p:cNvPr name="AutoShape 26" id="26"/>
          <p:cNvSpPr/>
          <p:nvPr/>
        </p:nvSpPr>
        <p:spPr>
          <a:xfrm rot="0">
            <a:off x="11554126" y="5054238"/>
            <a:ext cx="1736106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0">
            <a:off x="11078692" y="5556722"/>
            <a:ext cx="1736106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0">
            <a:off x="9633870" y="4599380"/>
            <a:ext cx="1736106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0">
            <a:off x="9633870" y="2928437"/>
            <a:ext cx="1444822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0">
            <a:off x="9449720" y="6315467"/>
            <a:ext cx="528488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0">
            <a:off x="11554126" y="3407108"/>
            <a:ext cx="1444822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0">
            <a:off x="9449720" y="6774167"/>
            <a:ext cx="528488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0">
            <a:off x="9449720" y="7272809"/>
            <a:ext cx="264244" cy="0"/>
          </a:xfrm>
          <a:prstGeom prst="line">
            <a:avLst/>
          </a:prstGeom>
          <a:ln cap="flat" w="47625">
            <a:solidFill>
              <a:srgbClr val="D9430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45921" t="-19963" r="-2837" b="-1996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6550" y="3878063"/>
            <a:ext cx="15934899" cy="4550286"/>
            <a:chOff x="0" y="0"/>
            <a:chExt cx="4196846" cy="11984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96846" cy="1198429"/>
            </a:xfrm>
            <a:custGeom>
              <a:avLst/>
              <a:gdLst/>
              <a:ahLst/>
              <a:cxnLst/>
              <a:rect r="r" b="b" t="t" l="l"/>
              <a:pathLst>
                <a:path h="1198429" w="4196846">
                  <a:moveTo>
                    <a:pt x="0" y="0"/>
                  </a:moveTo>
                  <a:lnTo>
                    <a:pt x="4196846" y="0"/>
                  </a:lnTo>
                  <a:lnTo>
                    <a:pt x="4196846" y="1198429"/>
                  </a:lnTo>
                  <a:lnTo>
                    <a:pt x="0" y="1198429"/>
                  </a:lnTo>
                  <a:close/>
                </a:path>
              </a:pathLst>
            </a:custGeom>
            <a:solidFill>
              <a:srgbClr val="9E1215">
                <a:alpha val="7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196846" cy="1246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93798" y="3302241"/>
            <a:ext cx="2995186" cy="5759973"/>
          </a:xfrm>
          <a:custGeom>
            <a:avLst/>
            <a:gdLst/>
            <a:ahLst/>
            <a:cxnLst/>
            <a:rect r="r" b="b" t="t" l="l"/>
            <a:pathLst>
              <a:path h="5759973" w="2995186">
                <a:moveTo>
                  <a:pt x="0" y="0"/>
                </a:moveTo>
                <a:lnTo>
                  <a:pt x="2995186" y="0"/>
                </a:lnTo>
                <a:lnTo>
                  <a:pt x="2995186" y="5759973"/>
                </a:lnTo>
                <a:lnTo>
                  <a:pt x="0" y="57599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52500"/>
            <a:ext cx="16230600" cy="193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56"/>
              </a:lnSpc>
            </a:pPr>
            <a:r>
              <a:rPr lang="en-US" sz="5800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Common time expressions used with the present continuous tense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726959"/>
            <a:ext cx="15460284" cy="90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5116" indent="-522558" lvl="1">
              <a:lnSpc>
                <a:spcPts val="7599"/>
              </a:lnSpc>
              <a:buFont typeface="Arial"/>
              <a:buChar char="•"/>
            </a:pPr>
            <a:r>
              <a:rPr lang="en-US" sz="48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now, right now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43498"/>
            <a:ext cx="13141225" cy="90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5116" indent="-522558" lvl="1">
              <a:lnSpc>
                <a:spcPts val="7599"/>
              </a:lnSpc>
              <a:buFont typeface="Arial"/>
              <a:buChar char="•"/>
            </a:pPr>
            <a:r>
              <a:rPr lang="en-US" sz="48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at the moment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60038"/>
            <a:ext cx="13141225" cy="90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5116" indent="-522558" lvl="1">
              <a:lnSpc>
                <a:spcPts val="7599"/>
              </a:lnSpc>
              <a:buFont typeface="Arial"/>
              <a:buChar char="•"/>
            </a:pPr>
            <a:r>
              <a:rPr lang="en-US" sz="48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this week, this year, this month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0287" y="923925"/>
            <a:ext cx="11967425" cy="1316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</a:pPr>
            <a:r>
              <a:rPr lang="en-US" sz="8000">
                <a:solidFill>
                  <a:srgbClr val="015DAC"/>
                </a:solidFill>
                <a:latin typeface="Lovelo"/>
                <a:ea typeface="Lovelo"/>
                <a:cs typeface="Lovelo"/>
                <a:sym typeface="Lovelo"/>
              </a:rPr>
              <a:t>Activity explanation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43214" y="3737862"/>
            <a:ext cx="3390985" cy="5131376"/>
          </a:xfrm>
          <a:custGeom>
            <a:avLst/>
            <a:gdLst/>
            <a:ahLst/>
            <a:cxnLst/>
            <a:rect r="r" b="b" t="t" l="l"/>
            <a:pathLst>
              <a:path h="5131376" w="3390985">
                <a:moveTo>
                  <a:pt x="0" y="0"/>
                </a:moveTo>
                <a:lnTo>
                  <a:pt x="3390985" y="0"/>
                </a:lnTo>
                <a:lnTo>
                  <a:pt x="3390985" y="5131377"/>
                </a:lnTo>
                <a:lnTo>
                  <a:pt x="0" y="5131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55415" y="2342655"/>
            <a:ext cx="13519440" cy="717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8190"/>
              </a:lnSpc>
              <a:buAutoNum type="arabicPeriod" startAt="1"/>
            </a:pP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Make </a:t>
            </a:r>
            <a:r>
              <a:rPr lang="en-US" b="true" sz="4500">
                <a:solidFill>
                  <a:srgbClr val="015DAC"/>
                </a:solidFill>
                <a:latin typeface="DM Sans Bold"/>
                <a:ea typeface="DM Sans Bold"/>
                <a:cs typeface="DM Sans Bold"/>
                <a:sym typeface="DM Sans Bold"/>
              </a:rPr>
              <a:t>groups of 5</a:t>
            </a: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 students</a:t>
            </a:r>
          </a:p>
          <a:p>
            <a:pPr algn="l" marL="971550" indent="-485775" lvl="1">
              <a:lnSpc>
                <a:spcPts val="8190"/>
              </a:lnSpc>
              <a:buAutoNum type="arabicPeriod" startAt="1"/>
            </a:pP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W</a:t>
            </a: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rite your </a:t>
            </a:r>
            <a:r>
              <a:rPr lang="en-US" b="true" sz="4500">
                <a:solidFill>
                  <a:srgbClr val="015DAC"/>
                </a:solidFill>
                <a:latin typeface="DM Sans Bold"/>
                <a:ea typeface="DM Sans Bold"/>
                <a:cs typeface="DM Sans Bold"/>
                <a:sym typeface="DM Sans Bold"/>
              </a:rPr>
              <a:t>routines</a:t>
            </a: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 and the </a:t>
            </a:r>
            <a:r>
              <a:rPr lang="en-US" b="true" sz="4500">
                <a:solidFill>
                  <a:srgbClr val="015DAC"/>
                </a:solidFill>
                <a:latin typeface="DM Sans Bold"/>
                <a:ea typeface="DM Sans Bold"/>
                <a:cs typeface="DM Sans Bold"/>
                <a:sym typeface="DM Sans Bold"/>
              </a:rPr>
              <a:t>activities</a:t>
            </a: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 you are going to do this </a:t>
            </a:r>
            <a:r>
              <a:rPr lang="en-US" b="true" sz="4500">
                <a:solidFill>
                  <a:srgbClr val="015DAC"/>
                </a:solidFill>
                <a:latin typeface="DM Sans Bold"/>
                <a:ea typeface="DM Sans Bold"/>
                <a:cs typeface="DM Sans Bold"/>
                <a:sym typeface="DM Sans Bold"/>
              </a:rPr>
              <a:t>week </a:t>
            </a: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and</a:t>
            </a:r>
            <a:r>
              <a:rPr lang="en-US" b="true" sz="4500">
                <a:solidFill>
                  <a:srgbClr val="015DAC"/>
                </a:solidFill>
                <a:latin typeface="DM Sans Bold"/>
                <a:ea typeface="DM Sans Bold"/>
                <a:cs typeface="DM Sans Bold"/>
                <a:sym typeface="DM Sans Bold"/>
              </a:rPr>
              <a:t> weekend</a:t>
            </a: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, using the </a:t>
            </a:r>
            <a:r>
              <a:rPr lang="en-US" b="true" sz="4500">
                <a:solidFill>
                  <a:srgbClr val="015DAC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 simple</a:t>
            </a: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b="true" sz="4500">
                <a:solidFill>
                  <a:srgbClr val="015DAC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 continuous</a:t>
            </a:r>
          </a:p>
          <a:p>
            <a:pPr algn="l" marL="971550" indent="-485775" lvl="1">
              <a:lnSpc>
                <a:spcPts val="8190"/>
              </a:lnSpc>
              <a:buAutoNum type="arabicPeriod" startAt="1"/>
            </a:pP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Choose </a:t>
            </a:r>
            <a:r>
              <a:rPr lang="en-US" b="true" sz="4500">
                <a:solidFill>
                  <a:srgbClr val="015DAC"/>
                </a:solidFill>
                <a:latin typeface="DM Sans Bold"/>
                <a:ea typeface="DM Sans Bold"/>
                <a:cs typeface="DM Sans Bold"/>
                <a:sym typeface="DM Sans Bold"/>
              </a:rPr>
              <a:t>one activity per day</a:t>
            </a: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 and write it in padlet</a:t>
            </a:r>
          </a:p>
          <a:p>
            <a:pPr algn="l" marL="971550" indent="-485775" lvl="1">
              <a:lnSpc>
                <a:spcPts val="8190"/>
              </a:lnSpc>
              <a:buAutoNum type="arabicPeriod" startAt="1"/>
            </a:pPr>
            <a:r>
              <a:rPr lang="en-US" b="true" sz="4500">
                <a:solidFill>
                  <a:srgbClr val="015DAC"/>
                </a:solidFill>
                <a:latin typeface="DM Sans Bold"/>
                <a:ea typeface="DM Sans Bold"/>
                <a:cs typeface="DM Sans Bold"/>
                <a:sym typeface="DM Sans Bold"/>
              </a:rPr>
              <a:t>Add a picture</a:t>
            </a:r>
            <a:r>
              <a:rPr lang="en-US" sz="4500">
                <a:solidFill>
                  <a:srgbClr val="015DAC"/>
                </a:solidFill>
                <a:latin typeface="DM Sans"/>
                <a:ea typeface="DM Sans"/>
                <a:cs typeface="DM Sans"/>
                <a:sym typeface="DM Sans"/>
              </a:rPr>
              <a:t> to every activity you write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22954"/>
            <a:ext cx="4263175" cy="6430936"/>
          </a:xfrm>
          <a:custGeom>
            <a:avLst/>
            <a:gdLst/>
            <a:ahLst/>
            <a:cxnLst/>
            <a:rect r="r" b="b" t="t" l="l"/>
            <a:pathLst>
              <a:path h="6430936" w="4263175">
                <a:moveTo>
                  <a:pt x="0" y="0"/>
                </a:moveTo>
                <a:lnTo>
                  <a:pt x="4263175" y="0"/>
                </a:lnTo>
                <a:lnTo>
                  <a:pt x="4263175" y="6430937"/>
                </a:lnTo>
                <a:lnTo>
                  <a:pt x="0" y="6430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394379" y="5013068"/>
            <a:ext cx="2564559" cy="2564559"/>
          </a:xfrm>
          <a:custGeom>
            <a:avLst/>
            <a:gdLst/>
            <a:ahLst/>
            <a:cxnLst/>
            <a:rect r="r" b="b" t="t" l="l"/>
            <a:pathLst>
              <a:path h="2564559" w="2564559">
                <a:moveTo>
                  <a:pt x="0" y="0"/>
                </a:moveTo>
                <a:lnTo>
                  <a:pt x="2564559" y="0"/>
                </a:lnTo>
                <a:lnTo>
                  <a:pt x="2564559" y="2564559"/>
                </a:lnTo>
                <a:lnTo>
                  <a:pt x="0" y="2564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90572" y="6964741"/>
            <a:ext cx="3268728" cy="612886"/>
          </a:xfrm>
          <a:custGeom>
            <a:avLst/>
            <a:gdLst/>
            <a:ahLst/>
            <a:cxnLst/>
            <a:rect r="r" b="b" t="t" l="l"/>
            <a:pathLst>
              <a:path h="612886" w="3268728">
                <a:moveTo>
                  <a:pt x="0" y="0"/>
                </a:moveTo>
                <a:lnTo>
                  <a:pt x="3268728" y="0"/>
                </a:lnTo>
                <a:lnTo>
                  <a:pt x="3268728" y="612886"/>
                </a:lnTo>
                <a:lnTo>
                  <a:pt x="0" y="612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91875" y="2493651"/>
            <a:ext cx="11967425" cy="2649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</a:pPr>
            <a:r>
              <a:rPr lang="en-US" sz="8000">
                <a:solidFill>
                  <a:srgbClr val="015DAC"/>
                </a:solidFill>
                <a:latin typeface="Lovelo"/>
                <a:ea typeface="Lovelo"/>
                <a:cs typeface="Lovelo"/>
                <a:sym typeface="Lovelo"/>
              </a:rPr>
              <a:t>LET’S CREATE OUR OWN TIMETABLE IN </a:t>
            </a:r>
            <a:r>
              <a:rPr lang="en-US" sz="8000" u="sng">
                <a:solidFill>
                  <a:srgbClr val="015DAC"/>
                </a:solidFill>
                <a:latin typeface="Lovelo"/>
                <a:ea typeface="Lovelo"/>
                <a:cs typeface="Lovelo"/>
                <a:sym typeface="Lovelo"/>
                <a:hlinkClick r:id="rId8" tooltip="https://padlet.com/aliciasmilee27/weekly-calendar-practicing-present-simple-and-continuous-29h9vbr5w9p9f7c7"/>
              </a:rPr>
              <a:t>PADLET</a:t>
            </a:r>
            <a:r>
              <a:rPr lang="en-US" sz="8000">
                <a:solidFill>
                  <a:srgbClr val="015DAC"/>
                </a:solidFill>
                <a:latin typeface="Lovelo"/>
                <a:ea typeface="Lovelo"/>
                <a:cs typeface="Lovelo"/>
                <a:sym typeface="Lovelo"/>
              </a:rPr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01838"/>
            <a:ext cx="16230600" cy="617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Recurso didáctico</a:t>
            </a:r>
            <a:r>
              <a:rPr lang="en-US" sz="5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informativo y tecnológico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Área de conocimiento:</a:t>
            </a:r>
            <a:r>
              <a:rPr lang="en-US" sz="5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Lengua extranjera: Inglés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Contextualización:</a:t>
            </a:r>
            <a:r>
              <a:rPr lang="en-US" sz="5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5º curso de Educación Primaria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Atención a la diversidad: </a:t>
            </a:r>
            <a:r>
              <a:rPr lang="en-US" sz="5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Clase de 25 alumnos/as en la que hay tres alumnos con TDAH y un alumno con discapacidad visual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Actividad:</a:t>
            </a:r>
            <a:r>
              <a:rPr lang="en-US" sz="5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Explicación del temario y mural colaborativo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45" t="-58702" r="-11145" b="-587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82763" y="0"/>
            <a:ext cx="2816066" cy="10287000"/>
          </a:xfrm>
          <a:custGeom>
            <a:avLst/>
            <a:gdLst/>
            <a:ahLst/>
            <a:cxnLst/>
            <a:rect r="r" b="b" t="t" l="l"/>
            <a:pathLst>
              <a:path h="10287000" w="2816066">
                <a:moveTo>
                  <a:pt x="0" y="0"/>
                </a:moveTo>
                <a:lnTo>
                  <a:pt x="2816067" y="0"/>
                </a:lnTo>
                <a:lnTo>
                  <a:pt x="28160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87105" y="408949"/>
            <a:ext cx="3478105" cy="5621180"/>
          </a:xfrm>
          <a:custGeom>
            <a:avLst/>
            <a:gdLst/>
            <a:ahLst/>
            <a:cxnLst/>
            <a:rect r="r" b="b" t="t" l="l"/>
            <a:pathLst>
              <a:path h="5621180" w="3478105">
                <a:moveTo>
                  <a:pt x="0" y="0"/>
                </a:moveTo>
                <a:lnTo>
                  <a:pt x="3478105" y="0"/>
                </a:lnTo>
                <a:lnTo>
                  <a:pt x="3478105" y="5621181"/>
                </a:lnTo>
                <a:lnTo>
                  <a:pt x="0" y="5621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8321" y="4392889"/>
            <a:ext cx="3628029" cy="5472829"/>
          </a:xfrm>
          <a:custGeom>
            <a:avLst/>
            <a:gdLst/>
            <a:ahLst/>
            <a:cxnLst/>
            <a:rect r="r" b="b" t="t" l="l"/>
            <a:pathLst>
              <a:path h="5472829" w="3628029">
                <a:moveTo>
                  <a:pt x="0" y="0"/>
                </a:moveTo>
                <a:lnTo>
                  <a:pt x="3628029" y="0"/>
                </a:lnTo>
                <a:lnTo>
                  <a:pt x="3628029" y="5472828"/>
                </a:lnTo>
                <a:lnTo>
                  <a:pt x="0" y="54728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64895"/>
            <a:ext cx="8115300" cy="280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89"/>
              </a:lnSpc>
            </a:pPr>
            <a:r>
              <a:rPr lang="en-US" b="true" sz="9899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Present Simple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6635114"/>
            <a:ext cx="8115300" cy="280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889"/>
              </a:lnSpc>
            </a:pPr>
            <a:r>
              <a:rPr lang="en-US" b="true" sz="9899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Present Continuous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2010" y="3785235"/>
            <a:ext cx="15383980" cy="2802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89"/>
              </a:lnSpc>
            </a:pPr>
            <a:r>
              <a:rPr lang="en-US" sz="9899">
                <a:solidFill>
                  <a:srgbClr val="015DAC"/>
                </a:solidFill>
                <a:latin typeface="Lovelo"/>
                <a:ea typeface="Lovelo"/>
                <a:cs typeface="Lovelo"/>
                <a:sym typeface="Lovelo"/>
              </a:rPr>
              <a:t>WHAT ACTIVITIES YOU DO DURING THE WEEK?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730747" y="5871770"/>
            <a:ext cx="3251214" cy="4292032"/>
          </a:xfrm>
          <a:custGeom>
            <a:avLst/>
            <a:gdLst/>
            <a:ahLst/>
            <a:cxnLst/>
            <a:rect r="r" b="b" t="t" l="l"/>
            <a:pathLst>
              <a:path h="4292032" w="3251214">
                <a:moveTo>
                  <a:pt x="0" y="0"/>
                </a:moveTo>
                <a:lnTo>
                  <a:pt x="3251214" y="0"/>
                </a:lnTo>
                <a:lnTo>
                  <a:pt x="3251214" y="4292032"/>
                </a:lnTo>
                <a:lnTo>
                  <a:pt x="0" y="4292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3942" y="227854"/>
            <a:ext cx="2556136" cy="4915646"/>
          </a:xfrm>
          <a:custGeom>
            <a:avLst/>
            <a:gdLst/>
            <a:ahLst/>
            <a:cxnLst/>
            <a:rect r="r" b="b" t="t" l="l"/>
            <a:pathLst>
              <a:path h="4915646" w="2556136">
                <a:moveTo>
                  <a:pt x="2556136" y="0"/>
                </a:moveTo>
                <a:lnTo>
                  <a:pt x="0" y="0"/>
                </a:lnTo>
                <a:lnTo>
                  <a:pt x="0" y="4915646"/>
                </a:lnTo>
                <a:lnTo>
                  <a:pt x="2556136" y="4915646"/>
                </a:lnTo>
                <a:lnTo>
                  <a:pt x="25561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61809"/>
            <a:ext cx="2530057" cy="2581691"/>
          </a:xfrm>
          <a:custGeom>
            <a:avLst/>
            <a:gdLst/>
            <a:ahLst/>
            <a:cxnLst/>
            <a:rect r="r" b="b" t="t" l="l"/>
            <a:pathLst>
              <a:path h="2581691" w="2530057">
                <a:moveTo>
                  <a:pt x="0" y="0"/>
                </a:moveTo>
                <a:lnTo>
                  <a:pt x="2530057" y="0"/>
                </a:lnTo>
                <a:lnTo>
                  <a:pt x="2530057" y="2581691"/>
                </a:lnTo>
                <a:lnTo>
                  <a:pt x="0" y="2581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4630" y="2570218"/>
            <a:ext cx="1932371" cy="2367377"/>
          </a:xfrm>
          <a:custGeom>
            <a:avLst/>
            <a:gdLst/>
            <a:ahLst/>
            <a:cxnLst/>
            <a:rect r="r" b="b" t="t" l="l"/>
            <a:pathLst>
              <a:path h="2367377" w="1932371">
                <a:moveTo>
                  <a:pt x="0" y="0"/>
                </a:moveTo>
                <a:lnTo>
                  <a:pt x="1932372" y="0"/>
                </a:lnTo>
                <a:lnTo>
                  <a:pt x="1932372" y="2367377"/>
                </a:lnTo>
                <a:lnTo>
                  <a:pt x="0" y="2367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98747" y="2570218"/>
            <a:ext cx="1919164" cy="2904158"/>
          </a:xfrm>
          <a:custGeom>
            <a:avLst/>
            <a:gdLst/>
            <a:ahLst/>
            <a:cxnLst/>
            <a:rect r="r" b="b" t="t" l="l"/>
            <a:pathLst>
              <a:path h="2904158" w="1919164">
                <a:moveTo>
                  <a:pt x="0" y="0"/>
                </a:moveTo>
                <a:lnTo>
                  <a:pt x="1919164" y="0"/>
                </a:lnTo>
                <a:lnTo>
                  <a:pt x="1919164" y="2904157"/>
                </a:lnTo>
                <a:lnTo>
                  <a:pt x="0" y="2904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89386" y="2408979"/>
            <a:ext cx="2035323" cy="2689854"/>
          </a:xfrm>
          <a:custGeom>
            <a:avLst/>
            <a:gdLst/>
            <a:ahLst/>
            <a:cxnLst/>
            <a:rect r="r" b="b" t="t" l="l"/>
            <a:pathLst>
              <a:path h="2689854" w="2035323">
                <a:moveTo>
                  <a:pt x="0" y="0"/>
                </a:moveTo>
                <a:lnTo>
                  <a:pt x="2035323" y="0"/>
                </a:lnTo>
                <a:lnTo>
                  <a:pt x="2035323" y="2689854"/>
                </a:lnTo>
                <a:lnTo>
                  <a:pt x="0" y="26898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1383" y="5474375"/>
            <a:ext cx="2064691" cy="3114555"/>
          </a:xfrm>
          <a:custGeom>
            <a:avLst/>
            <a:gdLst/>
            <a:ahLst/>
            <a:cxnLst/>
            <a:rect r="r" b="b" t="t" l="l"/>
            <a:pathLst>
              <a:path h="3114555" w="2064691">
                <a:moveTo>
                  <a:pt x="0" y="0"/>
                </a:moveTo>
                <a:lnTo>
                  <a:pt x="2064691" y="0"/>
                </a:lnTo>
                <a:lnTo>
                  <a:pt x="2064691" y="3114556"/>
                </a:lnTo>
                <a:lnTo>
                  <a:pt x="0" y="31145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4464630" y="5844384"/>
            <a:ext cx="2367858" cy="2840010"/>
          </a:xfrm>
          <a:custGeom>
            <a:avLst/>
            <a:gdLst/>
            <a:ahLst/>
            <a:cxnLst/>
            <a:rect r="r" b="b" t="t" l="l"/>
            <a:pathLst>
              <a:path h="2840010" w="2367858">
                <a:moveTo>
                  <a:pt x="2367859" y="0"/>
                </a:moveTo>
                <a:lnTo>
                  <a:pt x="0" y="0"/>
                </a:lnTo>
                <a:lnTo>
                  <a:pt x="0" y="2840010"/>
                </a:lnTo>
                <a:lnTo>
                  <a:pt x="2367859" y="2840010"/>
                </a:lnTo>
                <a:lnTo>
                  <a:pt x="236785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99689" y="5844384"/>
            <a:ext cx="1722691" cy="3042279"/>
          </a:xfrm>
          <a:custGeom>
            <a:avLst/>
            <a:gdLst/>
            <a:ahLst/>
            <a:cxnLst/>
            <a:rect r="r" b="b" t="t" l="l"/>
            <a:pathLst>
              <a:path h="3042279" w="1722691">
                <a:moveTo>
                  <a:pt x="0" y="0"/>
                </a:moveTo>
                <a:lnTo>
                  <a:pt x="1722690" y="0"/>
                </a:lnTo>
                <a:lnTo>
                  <a:pt x="1722690" y="3042279"/>
                </a:lnTo>
                <a:lnTo>
                  <a:pt x="0" y="30422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08739" y="5844384"/>
            <a:ext cx="1930126" cy="3119396"/>
          </a:xfrm>
          <a:custGeom>
            <a:avLst/>
            <a:gdLst/>
            <a:ahLst/>
            <a:cxnLst/>
            <a:rect r="r" b="b" t="t" l="l"/>
            <a:pathLst>
              <a:path h="3119396" w="1930126">
                <a:moveTo>
                  <a:pt x="0" y="0"/>
                </a:moveTo>
                <a:lnTo>
                  <a:pt x="1930126" y="0"/>
                </a:lnTo>
                <a:lnTo>
                  <a:pt x="1930126" y="3119396"/>
                </a:lnTo>
                <a:lnTo>
                  <a:pt x="0" y="31193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98747" y="6022814"/>
            <a:ext cx="2483148" cy="2483148"/>
          </a:xfrm>
          <a:custGeom>
            <a:avLst/>
            <a:gdLst/>
            <a:ahLst/>
            <a:cxnLst/>
            <a:rect r="r" b="b" t="t" l="l"/>
            <a:pathLst>
              <a:path h="2483148" w="2483148">
                <a:moveTo>
                  <a:pt x="0" y="0"/>
                </a:moveTo>
                <a:lnTo>
                  <a:pt x="2483148" y="0"/>
                </a:lnTo>
                <a:lnTo>
                  <a:pt x="2483148" y="2483149"/>
                </a:lnTo>
                <a:lnTo>
                  <a:pt x="0" y="248314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98283" y="5206989"/>
            <a:ext cx="1126426" cy="4114800"/>
          </a:xfrm>
          <a:custGeom>
            <a:avLst/>
            <a:gdLst/>
            <a:ahLst/>
            <a:cxnLst/>
            <a:rect r="r" b="b" t="t" l="l"/>
            <a:pathLst>
              <a:path h="4114800" w="1126426">
                <a:moveTo>
                  <a:pt x="0" y="0"/>
                </a:moveTo>
                <a:lnTo>
                  <a:pt x="1126426" y="0"/>
                </a:lnTo>
                <a:lnTo>
                  <a:pt x="11264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97230"/>
            <a:ext cx="16230600" cy="95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56"/>
              </a:lnSpc>
            </a:pPr>
            <a:r>
              <a:rPr lang="en-US" sz="5800">
                <a:solidFill>
                  <a:srgbClr val="015DAC"/>
                </a:solidFill>
                <a:latin typeface="Lovelo"/>
                <a:ea typeface="Lovelo"/>
                <a:cs typeface="Lovelo"/>
                <a:sym typeface="Lovelo"/>
              </a:rPr>
              <a:t>Teacher resources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04" t="-21065" r="-150172" b="-210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65982" y="5143500"/>
            <a:ext cx="3756036" cy="4504991"/>
          </a:xfrm>
          <a:custGeom>
            <a:avLst/>
            <a:gdLst/>
            <a:ahLst/>
            <a:cxnLst/>
            <a:rect r="r" b="b" t="t" l="l"/>
            <a:pathLst>
              <a:path h="4504991" w="3756036">
                <a:moveTo>
                  <a:pt x="0" y="0"/>
                </a:moveTo>
                <a:lnTo>
                  <a:pt x="3756036" y="0"/>
                </a:lnTo>
                <a:lnTo>
                  <a:pt x="3756036" y="4504991"/>
                </a:lnTo>
                <a:lnTo>
                  <a:pt x="0" y="4504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20364"/>
            <a:ext cx="16230600" cy="329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80"/>
              </a:lnSpc>
            </a:pPr>
            <a:r>
              <a:rPr lang="en-US" sz="10299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when do we use the </a:t>
            </a:r>
            <a:r>
              <a:rPr lang="en-US" b="true" sz="10299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Present Simple?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04" t="-21065" r="-150172" b="-2106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5147" y="3948542"/>
            <a:ext cx="15006304" cy="5309758"/>
            <a:chOff x="0" y="0"/>
            <a:chExt cx="3952278" cy="13984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52278" cy="1398455"/>
            </a:xfrm>
            <a:custGeom>
              <a:avLst/>
              <a:gdLst/>
              <a:ahLst/>
              <a:cxnLst/>
              <a:rect r="r" b="b" t="t" l="l"/>
              <a:pathLst>
                <a:path h="1398455" w="3952278">
                  <a:moveTo>
                    <a:pt x="0" y="0"/>
                  </a:moveTo>
                  <a:lnTo>
                    <a:pt x="3952278" y="0"/>
                  </a:lnTo>
                  <a:lnTo>
                    <a:pt x="3952278" y="1398455"/>
                  </a:lnTo>
                  <a:lnTo>
                    <a:pt x="0" y="1398455"/>
                  </a:lnTo>
                  <a:close/>
                </a:path>
              </a:pathLst>
            </a:custGeom>
            <a:solidFill>
              <a:srgbClr val="015DAC">
                <a:alpha val="7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952278" cy="144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05000" y="4902124"/>
            <a:ext cx="3732912" cy="4933364"/>
          </a:xfrm>
          <a:custGeom>
            <a:avLst/>
            <a:gdLst/>
            <a:ahLst/>
            <a:cxnLst/>
            <a:rect r="r" b="b" t="t" l="l"/>
            <a:pathLst>
              <a:path h="4933364" w="3732912">
                <a:moveTo>
                  <a:pt x="0" y="0"/>
                </a:moveTo>
                <a:lnTo>
                  <a:pt x="3732912" y="0"/>
                </a:lnTo>
                <a:lnTo>
                  <a:pt x="3732912" y="4933364"/>
                </a:lnTo>
                <a:lnTo>
                  <a:pt x="0" y="4933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218105"/>
            <a:ext cx="12976300" cy="85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6705" indent="-533353" lvl="1">
              <a:lnSpc>
                <a:spcPts val="6917"/>
              </a:lnSpc>
              <a:buFont typeface="Arial"/>
              <a:buChar char="•"/>
            </a:pPr>
            <a:r>
              <a:rPr lang="en-US" sz="49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General truths. Ex: Water boils at 100°.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13226"/>
            <a:ext cx="12976300" cy="85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6705" indent="-533353" lvl="1">
              <a:lnSpc>
                <a:spcPts val="6917"/>
              </a:lnSpc>
              <a:buFont typeface="Arial"/>
              <a:buChar char="•"/>
            </a:pPr>
            <a:r>
              <a:rPr lang="en-US" sz="49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Timetable events. Ex: The train leaves at 9.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808347"/>
            <a:ext cx="11853824" cy="85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66705" indent="-533353" lvl="1">
              <a:lnSpc>
                <a:spcPts val="6917"/>
              </a:lnSpc>
              <a:buFont typeface="Arial"/>
              <a:buChar char="•"/>
            </a:pPr>
            <a:r>
              <a:rPr lang="en-US" sz="49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Permanent States. Ex: I work in a bank.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22983"/>
            <a:ext cx="14043959" cy="85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66705" indent="-533353" lvl="1">
              <a:lnSpc>
                <a:spcPts val="6917"/>
              </a:lnSpc>
              <a:buFont typeface="Arial"/>
              <a:buChar char="•"/>
            </a:pPr>
            <a:r>
              <a:rPr lang="en-US" sz="49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Habits and routines. Ex: I always get up at 6.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1066479" y="4730939"/>
            <a:ext cx="1391354" cy="0"/>
          </a:xfrm>
          <a:prstGeom prst="line">
            <a:avLst/>
          </a:prstGeom>
          <a:ln cap="flat" w="47625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8871484" y="6026060"/>
            <a:ext cx="1391354" cy="0"/>
          </a:xfrm>
          <a:prstGeom prst="line">
            <a:avLst/>
          </a:prstGeom>
          <a:ln cap="flat" w="47625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0370802" y="7344994"/>
            <a:ext cx="1707350" cy="0"/>
          </a:xfrm>
          <a:prstGeom prst="line">
            <a:avLst/>
          </a:prstGeom>
          <a:ln cap="flat" w="47625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8448323" y="8640115"/>
            <a:ext cx="1391354" cy="0"/>
          </a:xfrm>
          <a:prstGeom prst="line">
            <a:avLst/>
          </a:prstGeom>
          <a:ln cap="flat" w="47625">
            <a:solidFill>
              <a:srgbClr val="FFDE5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1860332"/>
            <a:ext cx="16230600" cy="1152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6"/>
              </a:lnSpc>
            </a:pPr>
            <a:r>
              <a:rPr lang="en-US" sz="6740">
                <a:solidFill>
                  <a:srgbClr val="FFDE5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 use the present simple to talk about...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04" t="-21065" r="-150172" b="-21065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387338" y="2506838"/>
          <a:ext cx="11912351" cy="6751462"/>
        </p:xfrm>
        <a:graphic>
          <a:graphicData uri="http://schemas.openxmlformats.org/drawingml/2006/table">
            <a:tbl>
              <a:tblPr/>
              <a:tblGrid>
                <a:gridCol w="3967740"/>
                <a:gridCol w="7944612"/>
              </a:tblGrid>
              <a:tr h="15729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17391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15729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18664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true" flipV="false" rot="0">
            <a:off x="373280" y="4325497"/>
            <a:ext cx="3679313" cy="4857179"/>
          </a:xfrm>
          <a:custGeom>
            <a:avLst/>
            <a:gdLst/>
            <a:ahLst/>
            <a:cxnLst/>
            <a:rect r="r" b="b" t="t" l="l"/>
            <a:pathLst>
              <a:path h="4857179" w="3679313">
                <a:moveTo>
                  <a:pt x="3679312" y="0"/>
                </a:moveTo>
                <a:lnTo>
                  <a:pt x="0" y="0"/>
                </a:lnTo>
                <a:lnTo>
                  <a:pt x="0" y="4857178"/>
                </a:lnTo>
                <a:lnTo>
                  <a:pt x="3679312" y="4857178"/>
                </a:lnTo>
                <a:lnTo>
                  <a:pt x="367931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05756" y="1127618"/>
            <a:ext cx="10591551" cy="1379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</a:pPr>
            <a:r>
              <a:rPr lang="en-US" b="true" sz="9600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Present Simple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52322" y="2634960"/>
            <a:ext cx="7247367" cy="57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I/ you/ we/ they play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52322" y="3312386"/>
            <a:ext cx="7247367" cy="57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he/ she/ it plays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18464" y="2985587"/>
            <a:ext cx="3405359" cy="66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3827">
                <a:solidFill>
                  <a:srgbClr val="015DAC"/>
                </a:solidFill>
                <a:latin typeface="Lovelo"/>
                <a:ea typeface="Lovelo"/>
                <a:cs typeface="Lovelo"/>
                <a:sym typeface="Lovelo"/>
              </a:rPr>
              <a:t>Positive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18464" y="4745748"/>
            <a:ext cx="3405359" cy="66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3827">
                <a:solidFill>
                  <a:srgbClr val="015DAC"/>
                </a:solidFill>
                <a:latin typeface="Lovelo"/>
                <a:ea typeface="Lovelo"/>
                <a:cs typeface="Lovelo"/>
                <a:sym typeface="Lovelo"/>
              </a:rPr>
              <a:t>negative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18464" y="6398911"/>
            <a:ext cx="3405359" cy="66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3827">
                <a:solidFill>
                  <a:srgbClr val="015DAC"/>
                </a:solidFill>
                <a:latin typeface="Lovelo"/>
                <a:ea typeface="Lovelo"/>
                <a:cs typeface="Lovelo"/>
                <a:sym typeface="Lovelo"/>
              </a:rPr>
              <a:t>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18464" y="7621486"/>
            <a:ext cx="3405359" cy="134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8"/>
              </a:lnSpc>
            </a:pPr>
            <a:r>
              <a:rPr lang="en-US" sz="3827">
                <a:solidFill>
                  <a:srgbClr val="015DAC"/>
                </a:solidFill>
                <a:latin typeface="Lovelo"/>
                <a:ea typeface="Lovelo"/>
                <a:cs typeface="Lovelo"/>
                <a:sym typeface="Lovelo"/>
              </a:rPr>
              <a:t>short answers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2263043" y="4783848"/>
            <a:ext cx="1599802" cy="0"/>
          </a:xfrm>
          <a:prstGeom prst="line">
            <a:avLst/>
          </a:prstGeom>
          <a:ln cap="flat" w="47625">
            <a:solidFill>
              <a:srgbClr val="0389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9052322" y="4258822"/>
            <a:ext cx="7247367" cy="57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I/ you/ we/ they don't play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52322" y="4907673"/>
            <a:ext cx="5601488" cy="57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He/ she/ it  doesn't play</a:t>
            </a:r>
          </a:p>
        </p:txBody>
      </p:sp>
      <p:sp>
        <p:nvSpPr>
          <p:cNvPr name="AutoShape 15" id="15"/>
          <p:cNvSpPr/>
          <p:nvPr/>
        </p:nvSpPr>
        <p:spPr>
          <a:xfrm rot="0">
            <a:off x="12855171" y="6567822"/>
            <a:ext cx="703054" cy="0"/>
          </a:xfrm>
          <a:prstGeom prst="line">
            <a:avLst/>
          </a:prstGeom>
          <a:ln cap="flat" w="47625">
            <a:solidFill>
              <a:srgbClr val="0389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9052322" y="6018983"/>
            <a:ext cx="7247367" cy="57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 I/ you/ we/ they play?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12302196" y="7236250"/>
            <a:ext cx="703054" cy="0"/>
          </a:xfrm>
          <a:prstGeom prst="line">
            <a:avLst/>
          </a:prstGeom>
          <a:ln cap="flat" w="47625">
            <a:solidFill>
              <a:srgbClr val="0389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9052322" y="6687411"/>
            <a:ext cx="7247367" cy="57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Does  he/ she/ it play?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52322" y="7762227"/>
            <a:ext cx="7247367" cy="57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Yes, I do/ No, I don't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52322" y="8365587"/>
            <a:ext cx="7247367" cy="57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Yes, he does/ No, he doesn't</a:t>
            </a:r>
          </a:p>
        </p:txBody>
      </p:sp>
      <p:sp>
        <p:nvSpPr>
          <p:cNvPr name="AutoShape 21" id="21"/>
          <p:cNvSpPr/>
          <p:nvPr/>
        </p:nvSpPr>
        <p:spPr>
          <a:xfrm rot="0">
            <a:off x="12263043" y="3183799"/>
            <a:ext cx="781359" cy="0"/>
          </a:xfrm>
          <a:prstGeom prst="line">
            <a:avLst/>
          </a:prstGeom>
          <a:ln cap="flat" w="47625">
            <a:solidFill>
              <a:srgbClr val="0389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11205944" y="3837413"/>
            <a:ext cx="781359" cy="0"/>
          </a:xfrm>
          <a:prstGeom prst="line">
            <a:avLst/>
          </a:prstGeom>
          <a:ln cap="flat" w="47625">
            <a:solidFill>
              <a:srgbClr val="0389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11444600" y="5456512"/>
            <a:ext cx="1878493" cy="0"/>
          </a:xfrm>
          <a:prstGeom prst="line">
            <a:avLst/>
          </a:prstGeom>
          <a:ln cap="flat" w="47625">
            <a:solidFill>
              <a:srgbClr val="0389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0">
            <a:off x="9052322" y="6544009"/>
            <a:ext cx="467922" cy="0"/>
          </a:xfrm>
          <a:prstGeom prst="line">
            <a:avLst/>
          </a:prstGeom>
          <a:ln cap="flat" w="47625">
            <a:solidFill>
              <a:srgbClr val="0389D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0">
            <a:off x="9148859" y="7212437"/>
            <a:ext cx="742770" cy="0"/>
          </a:xfrm>
          <a:prstGeom prst="line">
            <a:avLst/>
          </a:prstGeom>
          <a:ln cap="flat" w="47625">
            <a:solidFill>
              <a:srgbClr val="0389D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2504" t="-21065" r="-150172" b="-2106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25093"/>
            <a:ext cx="16230600" cy="1930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56"/>
              </a:lnSpc>
            </a:pPr>
            <a:r>
              <a:rPr lang="en-US" sz="5800">
                <a:solidFill>
                  <a:srgbClr val="FFDE59"/>
                </a:solidFill>
                <a:latin typeface="Lovelo"/>
                <a:ea typeface="Lovelo"/>
                <a:cs typeface="Lovelo"/>
                <a:sym typeface="Lovelo"/>
              </a:rPr>
              <a:t>Common time expressions used with the present simple tense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55690" y="3447772"/>
            <a:ext cx="15006304" cy="5309758"/>
            <a:chOff x="0" y="0"/>
            <a:chExt cx="3952278" cy="13984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52278" cy="1398455"/>
            </a:xfrm>
            <a:custGeom>
              <a:avLst/>
              <a:gdLst/>
              <a:ahLst/>
              <a:cxnLst/>
              <a:rect r="r" b="b" t="t" l="l"/>
              <a:pathLst>
                <a:path h="1398455" w="3952278">
                  <a:moveTo>
                    <a:pt x="0" y="0"/>
                  </a:moveTo>
                  <a:lnTo>
                    <a:pt x="3952278" y="0"/>
                  </a:lnTo>
                  <a:lnTo>
                    <a:pt x="3952278" y="1398455"/>
                  </a:lnTo>
                  <a:lnTo>
                    <a:pt x="0" y="1398455"/>
                  </a:lnTo>
                  <a:close/>
                </a:path>
              </a:pathLst>
            </a:custGeom>
            <a:solidFill>
              <a:srgbClr val="015DAC">
                <a:alpha val="7098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952278" cy="144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085334"/>
            <a:ext cx="15460284" cy="90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5116" indent="-522558" lvl="1">
              <a:lnSpc>
                <a:spcPts val="7599"/>
              </a:lnSpc>
              <a:buFont typeface="Arial"/>
              <a:buChar char="•"/>
            </a:pPr>
            <a:r>
              <a:rPr lang="en-US" sz="48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always, often, sometimes, usually, hardly ever, never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196642"/>
            <a:ext cx="13141225" cy="90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5116" indent="-522558" lvl="1">
              <a:lnSpc>
                <a:spcPts val="7599"/>
              </a:lnSpc>
              <a:buFont typeface="Arial"/>
              <a:buChar char="•"/>
            </a:pPr>
            <a:r>
              <a:rPr lang="en-US" sz="48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everyday, every week, every year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312201"/>
            <a:ext cx="13141225" cy="90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5116" indent="-522558" lvl="1">
              <a:lnSpc>
                <a:spcPts val="7599"/>
              </a:lnSpc>
              <a:buFont typeface="Arial"/>
              <a:buChar char="•"/>
            </a:pPr>
            <a:r>
              <a:rPr lang="en-US" sz="48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once a day, twice a week, three times a year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389575"/>
            <a:ext cx="13141225" cy="90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45116" indent="-522558" lvl="1">
              <a:lnSpc>
                <a:spcPts val="7599"/>
              </a:lnSpc>
              <a:buFont typeface="Arial"/>
              <a:buChar char="•"/>
            </a:pPr>
            <a:r>
              <a:rPr lang="en-US" sz="484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the morning, in the afternoon, at night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169925" y="5368092"/>
            <a:ext cx="3403735" cy="4169967"/>
          </a:xfrm>
          <a:custGeom>
            <a:avLst/>
            <a:gdLst/>
            <a:ahLst/>
            <a:cxnLst/>
            <a:rect r="r" b="b" t="t" l="l"/>
            <a:pathLst>
              <a:path h="4169967" w="3403735">
                <a:moveTo>
                  <a:pt x="0" y="0"/>
                </a:moveTo>
                <a:lnTo>
                  <a:pt x="3403735" y="0"/>
                </a:lnTo>
                <a:lnTo>
                  <a:pt x="3403735" y="4169967"/>
                </a:lnTo>
                <a:lnTo>
                  <a:pt x="0" y="41699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DAGZqX2esLM</dc:identifier>
  <dcterms:modified xsi:type="dcterms:W3CDTF">2011-08-01T06:04:30Z</dcterms:modified>
  <cp:revision>1</cp:revision>
  <dc:title>What activities you do during the week?</dc:title>
</cp:coreProperties>
</file>